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BFD9EB-AEC3-45B3-96C9-ABFDE2908386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E42CC25-B60D-49EC-9BD8-4E99919FF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BFD9EB-AEC3-45B3-96C9-ABFDE2908386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42CC25-B60D-49EC-9BD8-4E99919FFA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BFD9EB-AEC3-45B3-96C9-ABFDE2908386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42CC25-B60D-49EC-9BD8-4E99919FFA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BFD9EB-AEC3-45B3-96C9-ABFDE2908386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42CC25-B60D-49EC-9BD8-4E99919FFA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BFD9EB-AEC3-45B3-96C9-ABFDE2908386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42CC25-B60D-49EC-9BD8-4E99919FF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BFD9EB-AEC3-45B3-96C9-ABFDE2908386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42CC25-B60D-49EC-9BD8-4E99919FFA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BFD9EB-AEC3-45B3-96C9-ABFDE2908386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42CC25-B60D-49EC-9BD8-4E99919FF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6BFD9EB-AEC3-45B3-96C9-ABFDE2908386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42CC25-B60D-49EC-9BD8-4E99919FF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6BFD9EB-AEC3-45B3-96C9-ABFDE2908386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E42CC25-B60D-49EC-9BD8-4E99919FFA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BFD9EB-AEC3-45B3-96C9-ABFDE2908386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42CC25-B60D-49EC-9BD8-4E99919FF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BFD9EB-AEC3-45B3-96C9-ABFDE2908386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42CC25-B60D-49EC-9BD8-4E99919FF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6BFD9EB-AEC3-45B3-96C9-ABFDE2908386}" type="datetimeFigureOut">
              <a:rPr lang="ru-RU" smtClean="0"/>
              <a:pPr/>
              <a:t>03.10.2016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E42CC25-B60D-49EC-9BD8-4E99919FF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24744"/>
            <a:ext cx="7237312" cy="147002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Экспериментальные данные и вероятности </a:t>
            </a:r>
            <a:r>
              <a:rPr lang="ru-RU" b="1" dirty="0" smtClean="0"/>
              <a:t>событий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378904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«</a:t>
            </a:r>
            <a:r>
              <a:rPr lang="ru-RU" i="1" dirty="0"/>
              <a:t>Всем правит случай.</a:t>
            </a:r>
            <a:endParaRPr lang="ru-RU" dirty="0"/>
          </a:p>
          <a:p>
            <a:r>
              <a:rPr lang="ru-RU" i="1" dirty="0"/>
              <a:t>Знать бы еще, кто правит случаем»</a:t>
            </a:r>
            <a:endParaRPr lang="ru-RU" dirty="0"/>
          </a:p>
          <a:p>
            <a:endParaRPr lang="ru-RU" i="1" dirty="0" smtClean="0"/>
          </a:p>
          <a:p>
            <a:r>
              <a:rPr lang="ru-RU" b="1" i="1" dirty="0"/>
              <a:t> </a:t>
            </a:r>
            <a:r>
              <a:rPr lang="ru-RU" b="1" i="1" dirty="0" smtClean="0"/>
              <a:t>                           Станислав </a:t>
            </a:r>
            <a:r>
              <a:rPr lang="ru-RU" b="1" i="1" dirty="0"/>
              <a:t>Ежи Лец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85852" y="6000768"/>
            <a:ext cx="6530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Учитель математики Мамыкина Марина Владимировна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0158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Его вероятность равна………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b="1" i="1" dirty="0" smtClean="0"/>
              <a:t>Событие</a:t>
            </a:r>
            <a:r>
              <a:rPr lang="ru-RU" b="1" i="1" dirty="0"/>
              <a:t>, которое при данном испытании обязательно произойдет, называется достоверным, его вероятность рав­на </a:t>
            </a:r>
            <a:r>
              <a:rPr lang="ru-RU" b="1" dirty="0" smtClean="0"/>
              <a:t>1</a:t>
            </a: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Достоверное событие 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7325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Его вероятность изменяется…..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b="1" i="1" dirty="0" smtClean="0"/>
              <a:t>Случайным</a:t>
            </a:r>
            <a:r>
              <a:rPr lang="ru-RU" b="1" i="1" dirty="0"/>
              <a:t> называется событие, которое может произойти или не произойти в результате некоторого испытания (опыта</a:t>
            </a:r>
            <a:r>
              <a:rPr lang="ru-RU" b="1" i="1" dirty="0" smtClean="0"/>
              <a:t>)</a:t>
            </a:r>
            <a:r>
              <a:rPr lang="ru-RU" b="1" i="1" dirty="0"/>
              <a:t/>
            </a:r>
            <a:br>
              <a:rPr lang="ru-RU" b="1" i="1" dirty="0"/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sz="4600" dirty="0" smtClean="0">
                <a:effectLst/>
              </a:rPr>
              <a:t>Случайное </a:t>
            </a:r>
            <a:r>
              <a:rPr lang="ru-RU" sz="4600" dirty="0">
                <a:effectLst/>
              </a:rPr>
              <a:t>событие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6385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Его вероятность равна </a:t>
            </a:r>
            <a:r>
              <a:rPr lang="ru-RU" dirty="0" smtClean="0"/>
              <a:t>…….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b="1" i="1" dirty="0" smtClean="0"/>
              <a:t>События</a:t>
            </a:r>
            <a:r>
              <a:rPr lang="ru-RU" b="1" i="1" dirty="0"/>
              <a:t>, которые при данных испытаниях не могут про­изойти, называются невозможными: их вероятность равна </a:t>
            </a:r>
            <a:r>
              <a:rPr lang="ru-RU" b="1" i="1" dirty="0" smtClean="0"/>
              <a:t>нулю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sz="4600" dirty="0" smtClean="0">
                <a:effectLst/>
              </a:rPr>
              <a:t>Невозможное </a:t>
            </a:r>
            <a:r>
              <a:rPr lang="ru-RU" sz="4600" dirty="0">
                <a:effectLst/>
              </a:rPr>
              <a:t>событие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742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56490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effectLst/>
              </a:rPr>
              <a:t>Вероятность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 </a:t>
            </a:r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xmlns="" val="57624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b="1" i="1" dirty="0" smtClean="0"/>
              <a:t>Вероятностью </a:t>
            </a:r>
            <a:r>
              <a:rPr lang="ru-RU" b="1" i="1" dirty="0"/>
              <a:t>можно назвать отношение благоприят­ствующих случаев к общему числу равновозможных несов­местных событий:</a:t>
            </a:r>
            <a:endParaRPr lang="ru-RU" b="1" dirty="0"/>
          </a:p>
          <a:p>
            <a:endParaRPr lang="ru-RU" i="1" dirty="0" smtClean="0"/>
          </a:p>
          <a:p>
            <a:r>
              <a:rPr lang="ru-RU" i="1" dirty="0"/>
              <a:t> </a:t>
            </a:r>
            <a:r>
              <a:rPr lang="ru-RU" i="1" dirty="0" smtClean="0"/>
              <a:t>                       Р(А</a:t>
            </a:r>
            <a:r>
              <a:rPr lang="ru-RU" i="1" dirty="0"/>
              <a:t>) = m/n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Классическое определение вероятности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7884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i="1" dirty="0" smtClean="0"/>
          </a:p>
          <a:p>
            <a:r>
              <a:rPr lang="ru-RU" b="1" i="1" dirty="0" smtClean="0"/>
              <a:t>Вероятность </a:t>
            </a:r>
            <a:r>
              <a:rPr lang="ru-RU" b="1" i="1" dirty="0"/>
              <a:t>Р(А) в теории вероятностей выступает как числовая характеристика сте­пени возможности появления какого-либо определенного случай­ного события А при многократном повторении испытаний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Статистическое определение вероятности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0090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>
            <a:spLocks noGrp="1"/>
          </p:cNvSpPr>
          <p:nvPr>
            <p:ph idx="1"/>
          </p:nvPr>
        </p:nvSpPr>
        <p:spPr>
          <a:xfrm>
            <a:off x="457200" y="620713"/>
            <a:ext cx="5050904" cy="504031"/>
          </a:xfrm>
        </p:spPr>
        <p:txBody>
          <a:bodyPr/>
          <a:lstStyle/>
          <a:p>
            <a:r>
              <a:rPr lang="ru-RU" b="1" dirty="0">
                <a:solidFill>
                  <a:schemeClr val="accent4"/>
                </a:solidFill>
              </a:rPr>
              <a:t>Эксперимент </a:t>
            </a:r>
            <a:r>
              <a:rPr lang="ru-RU" dirty="0"/>
              <a:t>(или опыт)</a:t>
            </a:r>
            <a:r>
              <a:rPr lang="ru-RU" b="1" dirty="0"/>
              <a:t> -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124744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Наблюдение </a:t>
            </a:r>
            <a:r>
              <a:rPr lang="ru-RU" dirty="0"/>
              <a:t>за объектами или явлениями в строго определенных условиях и измерение значений заранее определенных признаков этих объектов (явлений).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89721" y="2048074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Эксперимент </a:t>
            </a:r>
            <a:r>
              <a:rPr lang="ru-RU" dirty="0"/>
              <a:t>называют </a:t>
            </a:r>
            <a:r>
              <a:rPr lang="ru-RU" b="1" i="1" dirty="0">
                <a:solidFill>
                  <a:schemeClr val="accent4"/>
                </a:solidFill>
              </a:rPr>
              <a:t>статистическим</a:t>
            </a:r>
            <a:r>
              <a:rPr lang="ru-RU" dirty="0"/>
              <a:t>, если он может быть повторен в практически неизменных условиях неограниченное число раз.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3248403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4"/>
                </a:solidFill>
              </a:rPr>
              <a:t>Абсолютной частотой  </a:t>
            </a:r>
            <a:r>
              <a:rPr lang="ru-RU" dirty="0" smtClean="0"/>
              <a:t>случайного события </a:t>
            </a:r>
            <a:r>
              <a:rPr lang="ru-RU" i="1" dirty="0" smtClean="0"/>
              <a:t>А</a:t>
            </a:r>
            <a:r>
              <a:rPr lang="ru-RU" dirty="0" smtClean="0"/>
              <a:t> в серии из </a:t>
            </a:r>
            <a:r>
              <a:rPr lang="ru-RU" i="1" dirty="0" smtClean="0"/>
              <a:t>N</a:t>
            </a:r>
            <a:r>
              <a:rPr lang="ru-RU" dirty="0" smtClean="0"/>
              <a:t> случайных опытов называется число </a:t>
            </a:r>
            <a:r>
              <a:rPr lang="en-US" i="1" dirty="0" smtClean="0"/>
              <a:t>N</a:t>
            </a:r>
            <a:r>
              <a:rPr lang="ru-RU" i="1" baseline="-25000" dirty="0" smtClean="0"/>
              <a:t>А </a:t>
            </a:r>
            <a:r>
              <a:rPr lang="ru-RU" dirty="0" smtClean="0"/>
              <a:t>, которое показывает, сколько раз в этой серии произошло событие </a:t>
            </a:r>
            <a:r>
              <a:rPr lang="ru-RU" i="1" dirty="0" smtClean="0"/>
              <a:t>А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5" y="4685488"/>
            <a:ext cx="899529" cy="471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95536" y="4171732"/>
            <a:ext cx="8424936" cy="923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4"/>
                </a:solidFill>
              </a:rPr>
              <a:t>Относительной частотой  </a:t>
            </a:r>
            <a:r>
              <a:rPr lang="ru-RU" dirty="0" smtClean="0"/>
              <a:t>случайного события называют отношение числа появлений этого события к общему числу проведенных экспериментов: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95536" y="5095063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</a:t>
            </a:r>
            <a:r>
              <a:rPr lang="ru-RU" dirty="0" smtClean="0"/>
              <a:t>де </a:t>
            </a:r>
            <a:r>
              <a:rPr lang="ru-RU" i="1" dirty="0" smtClean="0"/>
              <a:t>А</a:t>
            </a:r>
            <a:r>
              <a:rPr lang="ru-RU" dirty="0" smtClean="0"/>
              <a:t> – случайное событие по отношению к некоторому испытанию, </a:t>
            </a:r>
            <a:r>
              <a:rPr lang="ru-RU" i="1" dirty="0" smtClean="0"/>
              <a:t>N</a:t>
            </a:r>
            <a:r>
              <a:rPr lang="ru-RU" dirty="0" smtClean="0"/>
              <a:t> раз проведено испытание и при этом событие </a:t>
            </a:r>
            <a:r>
              <a:rPr lang="ru-RU" i="1" dirty="0" smtClean="0"/>
              <a:t>А</a:t>
            </a:r>
            <a:r>
              <a:rPr lang="ru-RU" dirty="0" smtClean="0"/>
              <a:t> наступило в </a:t>
            </a:r>
            <a:r>
              <a:rPr lang="en-US" i="1" dirty="0"/>
              <a:t>N</a:t>
            </a:r>
            <a:r>
              <a:rPr lang="ru-RU" i="1" baseline="-25000" dirty="0"/>
              <a:t>А</a:t>
            </a:r>
            <a:r>
              <a:rPr lang="ru-RU" dirty="0"/>
              <a:t> </a:t>
            </a:r>
            <a:r>
              <a:rPr lang="ru-RU" dirty="0" smtClean="0"/>
              <a:t>случаях.</a:t>
            </a:r>
            <a:r>
              <a:rPr lang="en-US" i="1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9726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214290"/>
            <a:ext cx="8258204" cy="5793001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Следует только точно понимать, что частоту наступления мы подсчитываем для </a:t>
            </a:r>
            <a:r>
              <a:rPr lang="ru-RU" sz="3200" dirty="0" smtClean="0">
                <a:solidFill>
                  <a:srgbClr val="FF0000"/>
                </a:solidFill>
              </a:rPr>
              <a:t>реальных событий</a:t>
            </a:r>
            <a:r>
              <a:rPr lang="ru-RU" sz="3200" dirty="0" smtClean="0"/>
              <a:t>, а вероятность — </a:t>
            </a:r>
            <a:r>
              <a:rPr lang="ru-RU" sz="3200" dirty="0" smtClean="0"/>
              <a:t>для</a:t>
            </a:r>
            <a:r>
              <a:rPr lang="ru-RU" sz="3200" dirty="0" smtClean="0">
                <a:solidFill>
                  <a:srgbClr val="FF0000"/>
                </a:solidFill>
              </a:rPr>
              <a:t> теоретической </a:t>
            </a:r>
            <a:r>
              <a:rPr lang="ru-RU" sz="3200" dirty="0" smtClean="0">
                <a:solidFill>
                  <a:srgbClr val="FF0000"/>
                </a:solidFill>
              </a:rPr>
              <a:t>модели этих событий.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285728"/>
            <a:ext cx="8329642" cy="5721563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При неограниченном увеличении числа независимых повторений одного и того же опыта в неизменных условиях практически достоверно, что частота появления фиксированного случайного события сближается с некоторым постоянным числом. Это явление называют </a:t>
            </a:r>
            <a:r>
              <a:rPr lang="ru-RU" sz="2400" b="1" dirty="0" smtClean="0">
                <a:solidFill>
                  <a:srgbClr val="FF0000"/>
                </a:solidFill>
              </a:rPr>
              <a:t>статистической устойчивостью</a:t>
            </a:r>
            <a:r>
              <a:rPr lang="ru-RU" sz="2400" b="1" dirty="0" smtClean="0"/>
              <a:t>, а указанное число — </a:t>
            </a:r>
            <a:r>
              <a:rPr lang="ru-RU" sz="2400" b="1" dirty="0" smtClean="0">
                <a:solidFill>
                  <a:srgbClr val="FF0000"/>
                </a:solidFill>
              </a:rPr>
              <a:t>статистической вероятностью события.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idx="1"/>
          </p:nvPr>
        </p:nvSpPr>
        <p:spPr>
          <a:xfrm>
            <a:off x="428625" y="357188"/>
            <a:ext cx="8258175" cy="5649912"/>
          </a:xfrm>
        </p:spPr>
        <p:txBody>
          <a:bodyPr/>
          <a:lstStyle/>
          <a:p>
            <a:r>
              <a:rPr lang="ru-RU" b="1" i="1" dirty="0" smtClean="0"/>
              <a:t>Источники:</a:t>
            </a:r>
          </a:p>
          <a:p>
            <a:r>
              <a:rPr lang="ru-RU" dirty="0" smtClean="0"/>
              <a:t>Мордкович А. Г. Алгебра. 9 класс. В 2 ч. Ч. 1. Учебник для учащихся общеобразовательных учреждений / А. Г. Мордкович, П. В. Семенов. — 12-е изд., стер. — М. : Мнемозина, </a:t>
            </a:r>
            <a:r>
              <a:rPr lang="ru-RU" dirty="0" smtClean="0"/>
              <a:t>2011. </a:t>
            </a:r>
            <a:r>
              <a:rPr lang="ru-RU" dirty="0" smtClean="0"/>
              <a:t>—224 с. : ил.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74</TotalTime>
  <Words>256</Words>
  <Application>Microsoft Office PowerPoint</Application>
  <PresentationFormat>Экран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Экспериментальные данные и вероятности событий</vt:lpstr>
      <vt:lpstr>Достоверное событие  </vt:lpstr>
      <vt:lpstr> Случайное событие </vt:lpstr>
      <vt:lpstr> Невозможное событие </vt:lpstr>
      <vt:lpstr>Вероятность  </vt:lpstr>
      <vt:lpstr>Классическое определение вероятности</vt:lpstr>
      <vt:lpstr>Статистическое определение вероятности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Экспериментальные данные и вероятности событий</dc:title>
  <dc:creator>DENIS</dc:creator>
  <cp:lastModifiedBy>пк</cp:lastModifiedBy>
  <cp:revision>8</cp:revision>
  <dcterms:created xsi:type="dcterms:W3CDTF">2016-10-01T11:39:21Z</dcterms:created>
  <dcterms:modified xsi:type="dcterms:W3CDTF">2016-10-03T07:03:01Z</dcterms:modified>
</cp:coreProperties>
</file>